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sldIdLst>
    <p:sldId id="256" r:id="rId2"/>
    <p:sldId id="470" r:id="rId3"/>
    <p:sldId id="491" r:id="rId4"/>
    <p:sldId id="509" r:id="rId5"/>
    <p:sldId id="515" r:id="rId6"/>
    <p:sldId id="516" r:id="rId7"/>
    <p:sldId id="517" r:id="rId8"/>
    <p:sldId id="518" r:id="rId9"/>
    <p:sldId id="497" r:id="rId10"/>
    <p:sldId id="490" r:id="rId11"/>
    <p:sldId id="495" r:id="rId12"/>
    <p:sldId id="496" r:id="rId13"/>
    <p:sldId id="501" r:id="rId14"/>
    <p:sldId id="489" r:id="rId15"/>
    <p:sldId id="500" r:id="rId16"/>
    <p:sldId id="505" r:id="rId17"/>
    <p:sldId id="507" r:id="rId18"/>
    <p:sldId id="504" r:id="rId19"/>
    <p:sldId id="508" r:id="rId20"/>
    <p:sldId id="512" r:id="rId21"/>
    <p:sldId id="514" r:id="rId22"/>
    <p:sldId id="513" r:id="rId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Unicode MS" pitchFamily="34" charset="-128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accent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339966"/>
    <a:srgbClr val="FFFF99"/>
    <a:srgbClr val="FF9900"/>
    <a:srgbClr val="E6ECFE"/>
    <a:srgbClr val="000000"/>
    <a:srgbClr val="FF006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69" autoAdjust="0"/>
  </p:normalViewPr>
  <p:slideViewPr>
    <p:cSldViewPr snapToGrid="0" showGuides="1">
      <p:cViewPr varScale="1">
        <p:scale>
          <a:sx n="160" d="100"/>
          <a:sy n="160" d="100"/>
        </p:scale>
        <p:origin x="514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7377E8A-7341-4927-B928-99E1AD260CB8}" type="datetimeFigureOut">
              <a:rPr lang="ru-RU"/>
              <a:pPr>
                <a:defRPr/>
              </a:pPr>
              <a:t>07.10.2023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7C81324-F9A3-4E85-9B5B-86B45335002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555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3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21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4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39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FBDB51-A215-4617-BBDE-2EA692419A69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5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0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DFBDB51-A215-4617-BBDE-2EA692419A69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6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2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7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68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5319B37-6649-41F8-8483-96EAD500C62D}" type="slidenum">
              <a:rPr lang="ru-RU" altLang="ru-RU" smtClean="0">
                <a:latin typeface="Arial Unicode MS" pitchFamily="34" charset="-128"/>
              </a:rPr>
              <a:pPr eaLnBrk="1" hangingPunct="1">
                <a:spcBef>
                  <a:spcPct val="0"/>
                </a:spcBef>
              </a:pPr>
              <a:t>8</a:t>
            </a:fld>
            <a:endParaRPr lang="ru-RU" altLang="ru-RU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04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1" y="2206952"/>
            <a:ext cx="7147931" cy="184785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208476"/>
            <a:ext cx="1190348" cy="1844802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2352494"/>
            <a:ext cx="910224" cy="1556766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4" y="2291716"/>
            <a:ext cx="6947845" cy="168401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3468951"/>
            <a:ext cx="762000" cy="3429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3419458"/>
            <a:ext cx="6755166" cy="4982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2354580"/>
            <a:ext cx="6760868" cy="155829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3486150"/>
            <a:ext cx="6553200" cy="3429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2420275"/>
            <a:ext cx="6629400" cy="9144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171450"/>
            <a:ext cx="1859280" cy="4591976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6" y="263557"/>
            <a:ext cx="1672235" cy="44077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8" y="296571"/>
            <a:ext cx="1485531" cy="434173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85750"/>
            <a:ext cx="6172200" cy="43434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209800"/>
            <a:ext cx="8265160" cy="184785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2286001"/>
            <a:ext cx="8033800" cy="168401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2400300"/>
            <a:ext cx="7696200" cy="97155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3406141"/>
            <a:ext cx="7818120" cy="4982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455633"/>
            <a:ext cx="7696200" cy="392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8" y="2343150"/>
            <a:ext cx="7817599" cy="155829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289303"/>
            <a:ext cx="4038600" cy="330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9303"/>
            <a:ext cx="4038600" cy="330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291828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1828800"/>
            <a:ext cx="4040188" cy="2765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91828"/>
            <a:ext cx="4041775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28800"/>
            <a:ext cx="4041775" cy="27658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14350"/>
            <a:ext cx="4572000" cy="39433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129284"/>
            <a:ext cx="2716566" cy="264261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231854"/>
            <a:ext cx="2483254" cy="2425746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228850"/>
            <a:ext cx="2298634" cy="131445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300734"/>
            <a:ext cx="2298634" cy="893715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66078"/>
            <a:ext cx="7772400" cy="3248673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3714750"/>
            <a:ext cx="7772400" cy="10287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3771900"/>
            <a:ext cx="7600765" cy="902193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4229100"/>
            <a:ext cx="7328514" cy="338772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3806190"/>
            <a:ext cx="7946136" cy="82296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4242418"/>
            <a:ext cx="7244736" cy="3012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29051"/>
            <a:ext cx="7328514" cy="392282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76200"/>
            <a:ext cx="8961120" cy="499872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82296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10814E-B0D7-47BA-A061-5DFC1BA4C0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08625"/>
            <a:ext cx="8595360" cy="99441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279647"/>
            <a:ext cx="8380520" cy="83894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306280"/>
            <a:ext cx="8260672" cy="779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s_of_the_ACM" TargetMode="External"/><Relationship Id="rId2" Type="http://schemas.openxmlformats.org/officeDocument/2006/relationships/hyperlink" Target="https://en.wikipedia.org/wiki/J._W._J._William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45/512274.512284" TargetMode="External"/><Relationship Id="rId4" Type="http://schemas.openxmlformats.org/officeDocument/2006/relationships/hyperlink" Target="https://en.wikipedia.org/wiki/Doi_(identifier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hyperlink" Target="https://www.worldcat.org/search?fq=x0:jrnl&amp;q=n2:0360-528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9C%D0%B5%D0%B6%D0%B4%D1%83%D0%BD%D0%B0%D1%80%D0%BE%D0%B4%D0%BD%D1%8B%D0%B9_%D1%81%D1%82%D0%B0%D0%BD%D0%B4%D0%B0%D1%80%D1%82%D0%BD%D1%8B%D0%B9_%D1%81%D0%B5%D1%80%D0%B8%D0%B9%D0%BD%D1%8B%D0%B9_%D0%BD%D0%BE%D0%BC%D0%B5%D1%80" TargetMode="External"/><Relationship Id="rId5" Type="http://schemas.openxmlformats.org/officeDocument/2006/relationships/hyperlink" Target="https://ru.wikipedia.org/w/index.php?title=Byte_(%D0%B6%D1%83%D1%80%D0%BD%D0%B0%D0%BB)&amp;action=edit&amp;redlink=1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10" Type="http://schemas.openxmlformats.org/officeDocument/2006/relationships/image" Target="../media/image5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9"/>
          <p:cNvSpPr txBox="1">
            <a:spLocks noChangeArrowheads="1"/>
          </p:cNvSpPr>
          <p:nvPr/>
        </p:nvSpPr>
        <p:spPr bwMode="auto">
          <a:xfrm>
            <a:off x="752353" y="2505615"/>
            <a:ext cx="63434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-128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sz="4000" u="sng" dirty="0" smtClean="0">
                <a:latin typeface="+mn-lt"/>
              </a:rPr>
              <a:t>Алгоритмы сортировки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вставкой</a:t>
            </a:r>
            <a:endParaRPr lang="en-US" altLang="ru-RU" smtClean="0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32" y="3252788"/>
            <a:ext cx="2603729" cy="170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" y="1303524"/>
            <a:ext cx="9117759" cy="173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1867" y="3789478"/>
            <a:ext cx="4591050" cy="8441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latin typeface="+mn-lt"/>
              </a:rPr>
              <a:t>Лучшая сложность </a:t>
            </a:r>
            <a:r>
              <a:rPr lang="en-US" sz="1800" dirty="0">
                <a:latin typeface="+mn-lt"/>
              </a:rPr>
              <a:t>O(N)</a:t>
            </a:r>
            <a:endParaRPr lang="ru-RU" sz="18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sz="18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Сравнение алгоритмов</a:t>
            </a:r>
            <a:endParaRPr lang="en-US" altLang="ru-RU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000125"/>
            <a:ext cx="64484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Сравнение алгоритмов</a:t>
            </a:r>
            <a:endParaRPr lang="en-US" altLang="ru-RU" dirty="0" smtClean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146222"/>
            <a:ext cx="6448425" cy="366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Хоара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</a:rPr>
              <a:t>quick sort</a:t>
            </a:r>
            <a:r>
              <a:rPr lang="ru-RU" sz="40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1313" y="1166812"/>
            <a:ext cx="34417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Чарльз Хоар, 1960</a:t>
            </a:r>
          </a:p>
        </p:txBody>
      </p:sp>
      <p:sp>
        <p:nvSpPr>
          <p:cNvPr id="4" name="Rectangle 3"/>
          <p:cNvSpPr/>
          <p:nvPr/>
        </p:nvSpPr>
        <p:spPr>
          <a:xfrm rot="19576554">
            <a:off x="5836042" y="3088483"/>
            <a:ext cx="3372596" cy="7893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Лучшая сложность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log N)</a:t>
            </a:r>
            <a:endParaRPr lang="ru-RU" sz="14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log N)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sz="14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ru-RU" sz="1400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302" y="1663272"/>
            <a:ext cx="5934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latin typeface="+mn-lt"/>
              </a:rPr>
              <a:t>0.   </a:t>
            </a:r>
            <a:r>
              <a:rPr lang="ru-RU" sz="1800" dirty="0" smtClean="0">
                <a:latin typeface="+mn-lt"/>
              </a:rPr>
              <a:t>Выбрать </a:t>
            </a:r>
            <a:r>
              <a:rPr lang="ru-RU" sz="1800" dirty="0">
                <a:latin typeface="+mn-lt"/>
              </a:rPr>
              <a:t>из массива элемент, называемый </a:t>
            </a:r>
            <a:r>
              <a:rPr lang="en-US" sz="1800" dirty="0" smtClean="0">
                <a:latin typeface="+mn-lt"/>
              </a:rPr>
              <a:t> </a:t>
            </a:r>
            <a:r>
              <a:rPr lang="ru-RU" sz="1800" dirty="0" smtClean="0">
                <a:latin typeface="+mn-lt"/>
              </a:rPr>
              <a:t>опорным. Это может быть любой из элементов массива.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1.   </a:t>
            </a:r>
            <a:r>
              <a:rPr lang="ru-RU" sz="1800" dirty="0" smtClean="0">
                <a:latin typeface="+mn-lt"/>
              </a:rPr>
              <a:t>Сравнить </a:t>
            </a:r>
            <a:r>
              <a:rPr lang="ru-RU" sz="1800" dirty="0">
                <a:latin typeface="+mn-lt"/>
              </a:rPr>
              <a:t>все остальные элементы с опорным и переставить их в массиве так, чтобы разбить массив на два непрерывных отрезка, следующие друг за другом — «меньшие опорного», «равные и большие». </a:t>
            </a:r>
          </a:p>
          <a:p>
            <a:pPr>
              <a:defRPr/>
            </a:pPr>
            <a:r>
              <a:rPr lang="en-US" sz="1800" dirty="0" smtClean="0">
                <a:latin typeface="+mn-lt"/>
              </a:rPr>
              <a:t>2.    </a:t>
            </a:r>
            <a:r>
              <a:rPr lang="ru-RU" sz="1800" dirty="0" smtClean="0">
                <a:latin typeface="+mn-lt"/>
              </a:rPr>
              <a:t>Для </a:t>
            </a:r>
            <a:r>
              <a:rPr lang="ru-RU" sz="1800" dirty="0">
                <a:latin typeface="+mn-lt"/>
              </a:rPr>
              <a:t>отрезков «меньших» и «больших» значений выполнить рекурсивно ту же последовательность операций, если длина отрезка больше единицы.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Наглядное сравнение</a:t>
            </a:r>
            <a:endParaRPr lang="en-US" altLang="ru-RU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912813"/>
            <a:ext cx="4040188" cy="479425"/>
          </a:xfrm>
        </p:spPr>
        <p:txBody>
          <a:bodyPr/>
          <a:lstStyle/>
          <a:p>
            <a:pPr algn="ctr">
              <a:defRPr/>
            </a:pP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Пузырьком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102225" y="912813"/>
            <a:ext cx="4041775" cy="479425"/>
          </a:xfrm>
        </p:spPr>
        <p:txBody>
          <a:bodyPr/>
          <a:lstStyle/>
          <a:p>
            <a:pPr algn="ctr">
              <a:defRPr/>
            </a:pP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Слияния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365" name="TextBox 2"/>
          <p:cNvSpPr txBox="1">
            <a:spLocks noChangeArrowheads="1"/>
          </p:cNvSpPr>
          <p:nvPr/>
        </p:nvSpPr>
        <p:spPr bwMode="auto">
          <a:xfrm>
            <a:off x="5578475" y="1675593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000">
              <a:latin typeface="Arial Unicode MS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650" y="1392224"/>
            <a:ext cx="4211638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O(</a:t>
            </a:r>
            <a:r>
              <a:rPr lang="en-US" sz="1800" dirty="0">
                <a:solidFill>
                  <a:srgbClr val="FF0000"/>
                </a:solidFill>
              </a:rPr>
              <a:t>n</a:t>
            </a:r>
            <a:r>
              <a:rPr lang="en-US" sz="1800" baseline="30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)</a:t>
            </a:r>
            <a:endParaRPr lang="ru-RU" sz="1800" dirty="0"/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Быстрый</a:t>
            </a:r>
            <a:r>
              <a:rPr lang="ru-RU" sz="1800" dirty="0"/>
              <a:t>» компьютер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1 000 000 000 </a:t>
            </a:r>
            <a:r>
              <a:rPr lang="ru-RU" sz="1800" dirty="0"/>
              <a:t>операций/сек</a:t>
            </a:r>
          </a:p>
          <a:p>
            <a:pPr>
              <a:defRPr/>
            </a:pPr>
            <a:r>
              <a:rPr lang="ru-RU" sz="1800" dirty="0"/>
              <a:t>«Хороший» код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ru-RU" sz="1800" dirty="0"/>
              <a:t> </a:t>
            </a:r>
            <a:r>
              <a:rPr lang="en-US" sz="1800" dirty="0"/>
              <a:t>n</a:t>
            </a:r>
            <a:r>
              <a:rPr lang="en-US" sz="1800" baseline="30000" dirty="0"/>
              <a:t>2</a:t>
            </a: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7" y="4233368"/>
            <a:ext cx="2547516" cy="5240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4283" y="4233368"/>
            <a:ext cx="3018957" cy="52055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24363" y="1392224"/>
            <a:ext cx="4627562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/>
              <a:t>O(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n log n</a:t>
            </a:r>
            <a:r>
              <a:rPr lang="en-US" sz="1800" dirty="0"/>
              <a:t>)</a:t>
            </a:r>
            <a:endParaRPr lang="ru-RU" sz="1800" dirty="0"/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Медленный</a:t>
            </a:r>
            <a:r>
              <a:rPr lang="ru-RU" sz="1800" dirty="0"/>
              <a:t>» компьютер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rgbClr val="FF0000"/>
                </a:solidFill>
              </a:rPr>
              <a:t>1</a:t>
            </a:r>
            <a:r>
              <a:rPr lang="en-US" sz="1800" dirty="0">
                <a:solidFill>
                  <a:srgbClr val="FF0000"/>
                </a:solidFill>
              </a:rPr>
              <a:t>0</a:t>
            </a:r>
            <a:r>
              <a:rPr lang="ru-RU" sz="1800" dirty="0">
                <a:solidFill>
                  <a:srgbClr val="FF0000"/>
                </a:solidFill>
              </a:rPr>
              <a:t>  000 000 </a:t>
            </a:r>
            <a:r>
              <a:rPr lang="ru-RU" sz="1800" dirty="0"/>
              <a:t>операций/сек</a:t>
            </a:r>
          </a:p>
          <a:p>
            <a:pPr>
              <a:defRPr/>
            </a:pPr>
            <a:r>
              <a:rPr lang="ru-RU" sz="1800" dirty="0"/>
              <a:t>«</a:t>
            </a:r>
            <a:r>
              <a:rPr lang="ru-RU" sz="1800" dirty="0">
                <a:solidFill>
                  <a:schemeClr val="tx1"/>
                </a:solidFill>
              </a:rPr>
              <a:t>Плохой</a:t>
            </a:r>
            <a:r>
              <a:rPr lang="ru-RU" sz="1800" dirty="0"/>
              <a:t>» код</a:t>
            </a:r>
          </a:p>
          <a:p>
            <a:pPr>
              <a:defRPr/>
            </a:pPr>
            <a:r>
              <a:rPr lang="ru-RU" sz="1800" dirty="0"/>
              <a:t>	</a:t>
            </a:r>
            <a:r>
              <a:rPr lang="ru-RU" sz="1800" dirty="0">
                <a:solidFill>
                  <a:srgbClr val="FF0000"/>
                </a:solidFill>
              </a:rPr>
              <a:t>50</a:t>
            </a:r>
            <a:r>
              <a:rPr lang="ru-RU" sz="1800" dirty="0"/>
              <a:t> </a:t>
            </a:r>
            <a:r>
              <a:rPr lang="en-US" sz="1800" dirty="0"/>
              <a:t>n log </a:t>
            </a:r>
            <a:r>
              <a:rPr lang="en-US" sz="1800" dirty="0" smtClean="0"/>
              <a:t>n</a:t>
            </a:r>
            <a:endParaRPr lang="ru-RU" sz="1800" dirty="0" smtClean="0"/>
          </a:p>
          <a:p>
            <a:pPr>
              <a:defRPr/>
            </a:pPr>
            <a:endParaRPr lang="ru-RU" sz="1800" dirty="0"/>
          </a:p>
        </p:txBody>
      </p:sp>
      <p:sp>
        <p:nvSpPr>
          <p:cNvPr id="15370" name="TextBox 5"/>
          <p:cNvSpPr txBox="1">
            <a:spLocks noChangeArrowheads="1"/>
          </p:cNvSpPr>
          <p:nvPr/>
        </p:nvSpPr>
        <p:spPr bwMode="auto">
          <a:xfrm>
            <a:off x="3033646" y="3243378"/>
            <a:ext cx="2090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 Unicode MS" pitchFamily="34" charset="-128"/>
              </a:rPr>
              <a:t>1 000 000 чисел</a:t>
            </a:r>
          </a:p>
        </p:txBody>
      </p:sp>
      <p:cxnSp>
        <p:nvCxnSpPr>
          <p:cNvPr id="9" name="Straight Arrow Connector 8"/>
          <p:cNvCxnSpPr>
            <a:stCxn id="15370" idx="3"/>
            <a:endCxn id="32771" idx="0"/>
          </p:cNvCxnSpPr>
          <p:nvPr/>
        </p:nvCxnSpPr>
        <p:spPr>
          <a:xfrm>
            <a:off x="5124283" y="3443433"/>
            <a:ext cx="1509479" cy="78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370" idx="1"/>
            <a:endCxn id="15367" idx="0"/>
          </p:cNvCxnSpPr>
          <p:nvPr/>
        </p:nvCxnSpPr>
        <p:spPr>
          <a:xfrm flipH="1">
            <a:off x="1637835" y="3443433"/>
            <a:ext cx="1395811" cy="789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15367" idx="0"/>
          </p:cNvCxnSpPr>
          <p:nvPr/>
        </p:nvCxnSpPr>
        <p:spPr>
          <a:xfrm flipH="1">
            <a:off x="1637835" y="3146550"/>
            <a:ext cx="588634" cy="1086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2771" idx="0"/>
          </p:cNvCxnSpPr>
          <p:nvPr/>
        </p:nvCxnSpPr>
        <p:spPr>
          <a:xfrm flipH="1">
            <a:off x="6633762" y="2952750"/>
            <a:ext cx="581158" cy="1280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6467475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18" y="1350828"/>
            <a:ext cx="36934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u="sng" dirty="0">
                <a:latin typeface="+mn-lt"/>
              </a:rPr>
              <a:t>Сортирующее дерево</a:t>
            </a:r>
            <a:r>
              <a:rPr lang="ru-RU" sz="1600" dirty="0">
                <a:latin typeface="+mn-lt"/>
              </a:rPr>
              <a:t>: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листовые элементы находятся в нижнем уровне, либо в нижних двух уровнях;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листья в уровне заполняют уровень слева;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1600" dirty="0">
                <a:latin typeface="+mn-lt"/>
              </a:rPr>
              <a:t>все уровни (кроме, быть может, последнего уровня) полностью заполнены элементами.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ru-RU" sz="1600" dirty="0">
              <a:latin typeface="+mn-lt"/>
            </a:endParaRPr>
          </a:p>
          <a:p>
            <a:pPr>
              <a:defRPr/>
            </a:pPr>
            <a:r>
              <a:rPr lang="ru-RU" sz="1600" dirty="0">
                <a:latin typeface="+mn-lt"/>
              </a:rPr>
              <a:t>Потомки узла </a:t>
            </a:r>
            <a:r>
              <a:rPr lang="en-US" sz="1600" dirty="0">
                <a:latin typeface="+mn-lt"/>
              </a:rPr>
              <a:t>i </a:t>
            </a:r>
            <a:r>
              <a:rPr lang="ru-RU" sz="1600" dirty="0">
                <a:latin typeface="+mn-lt"/>
              </a:rPr>
              <a:t>имеют индексы </a:t>
            </a:r>
            <a:r>
              <a:rPr lang="en-US" sz="1600" dirty="0">
                <a:latin typeface="+mn-lt"/>
              </a:rPr>
              <a:t>2i+1</a:t>
            </a:r>
            <a:r>
              <a:rPr lang="ru-RU" sz="1600" dirty="0">
                <a:latin typeface="+mn-lt"/>
              </a:rPr>
              <a:t> и</a:t>
            </a:r>
            <a:r>
              <a:rPr lang="en-US" sz="1600" dirty="0">
                <a:latin typeface="+mn-lt"/>
              </a:rPr>
              <a:t> 2i+2</a:t>
            </a:r>
            <a:r>
              <a:rPr lang="ru-RU" sz="1600" dirty="0">
                <a:latin typeface="+mn-lt"/>
              </a:rPr>
              <a:t>, родитель - индекс</a:t>
            </a:r>
            <a:r>
              <a:rPr lang="en-US" sz="1600" dirty="0">
                <a:latin typeface="+mn-lt"/>
              </a:rPr>
              <a:t> (i-1)/2</a:t>
            </a:r>
            <a:r>
              <a:rPr lang="ru-RU" sz="1600" dirty="0">
                <a:latin typeface="+mn-lt"/>
              </a:rPr>
              <a:t>.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4767264" y="1782928"/>
            <a:ext cx="3866566" cy="3306820"/>
            <a:chOff x="3514982" y="1676400"/>
            <a:chExt cx="2832847" cy="2422748"/>
          </a:xfrm>
        </p:grpSpPr>
        <p:pic>
          <p:nvPicPr>
            <p:cNvPr id="20484" name="Picture 7" descr="File:Сортирующее дерево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982" y="1676400"/>
              <a:ext cx="2545994" cy="1865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5" name="Picture 9" descr="File:Сортирующее дерево развернутое в массив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982" y="3806804"/>
              <a:ext cx="2832847" cy="292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486" name="Picture 13" descr="Ну­ме­ра­ция эле­мен­тов по­чти за­пол­нен­но­го де­ре­в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0"/>
            <a:ext cx="2637473" cy="16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76" y="1117998"/>
            <a:ext cx="89312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u="sng" dirty="0">
                <a:latin typeface="+mn-lt"/>
              </a:rPr>
              <a:t>Просеивание вверх</a:t>
            </a:r>
            <a:r>
              <a:rPr lang="ru-RU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если элемент корневой, или его значение меньше/равно значению родителя, то конец;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меняем местами значения элемента и его родителя;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dirty="0">
                <a:latin typeface="+mn-lt"/>
              </a:rPr>
              <a:t>переходим к родителю, и выполняем для него этот же алгоритм, начиная с пункта 1.</a:t>
            </a:r>
          </a:p>
        </p:txBody>
      </p:sp>
      <p:pic>
        <p:nvPicPr>
          <p:cNvPr id="21508" name="Picture 11" descr="Про­цесс про­сеи­ва­ния ввер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00" y="3426322"/>
            <a:ext cx="5730375" cy="17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76" y="1117998"/>
            <a:ext cx="893127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>
                <a:latin typeface="+mn-lt"/>
              </a:rPr>
              <a:t>Просеивание вниз</a:t>
            </a:r>
            <a:r>
              <a:rPr lang="ru-RU" sz="2000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если элемент листовой, или его значение меньше/равно значению потомков, то конец;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иначе меняем местами значения элемента и его потомка, имеющего максимальное значение;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переходим к изменившемуся потомку, и выполняем для него этот же алгоритм, начиная с пункта 1.</a:t>
            </a:r>
          </a:p>
        </p:txBody>
      </p:sp>
      <p:pic>
        <p:nvPicPr>
          <p:cNvPr id="23556" name="Picture 2" descr="Про­цесс про­сеи­ва­ния вни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98" y="3435015"/>
            <a:ext cx="5745358" cy="170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-590550" y="306388"/>
            <a:ext cx="914400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531" name="Picture 2" descr="Ани­ма­ция про­сто­го ал­го­рит­ма по­строе­ния пи­ра­ми­ды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1187163"/>
            <a:ext cx="4835523" cy="395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un9-51.userapi.com/sun9-2/impg/3wYZXURQHQ3uOz48_bSRst-LHTe546QAorh_pQ/QxwCjG1HpHU.jpg?size=536x604&amp;quality=96&amp;sign=41551aa9b5766832cdc66d1ba1ddccf5&amp;c_uniq_tag=5STLgM05EHAJC5qoCPG2S_fta1L4CptPmIFBzTrJTU8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94" y="0"/>
            <a:ext cx="2121206" cy="23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кучей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heapsort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9964" y="1385932"/>
            <a:ext cx="642619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u="sng" dirty="0">
                <a:latin typeface="+mn-lt"/>
              </a:rPr>
              <a:t>Сортировка</a:t>
            </a:r>
            <a:r>
              <a:rPr lang="ru-RU" sz="2000" dirty="0">
                <a:latin typeface="+mn-lt"/>
              </a:rPr>
              <a:t>: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поменять местами значения первого и последнего элементов пирамиды;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отделить последний элемент от дерева, уменьшив размер дерева на единицу (элемент остаётся в массиве);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восстановить пирамиду, просеяв вниз её новый корневой элемент;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ru-RU" sz="2000" dirty="0">
                <a:latin typeface="+mn-lt"/>
              </a:rPr>
              <a:t>перейти к пункту 1;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719762" y="4200480"/>
            <a:ext cx="3105151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hlinkClick r:id="rId2" tooltip="J. W. J. Williams"/>
              </a:rPr>
              <a:t>Williams, J. W. J.</a:t>
            </a:r>
            <a:r>
              <a:rPr lang="en-US" sz="1100" dirty="0">
                <a:latin typeface="Arial" panose="020B0604020202020204" pitchFamily="34" charset="0"/>
              </a:rPr>
              <a:t> (1964). "Algorithm 232 – </a:t>
            </a:r>
            <a:r>
              <a:rPr lang="en-US" sz="1100" dirty="0" err="1">
                <a:latin typeface="Arial" panose="020B0604020202020204" pitchFamily="34" charset="0"/>
              </a:rPr>
              <a:t>Heapsort</a:t>
            </a:r>
            <a:r>
              <a:rPr lang="en-US" sz="1100" dirty="0">
                <a:latin typeface="Arial" panose="020B0604020202020204" pitchFamily="34" charset="0"/>
              </a:rPr>
              <a:t>". </a:t>
            </a:r>
            <a:r>
              <a:rPr lang="en-US" sz="1100" i="1" dirty="0">
                <a:latin typeface="Arial" panose="020B0604020202020204" pitchFamily="34" charset="0"/>
                <a:hlinkClick r:id="rId3" tooltip="Communications of the ACM"/>
              </a:rPr>
              <a:t>Communications of the ACM</a:t>
            </a:r>
            <a:r>
              <a:rPr lang="en-US" sz="1100" dirty="0">
                <a:latin typeface="Arial" panose="020B0604020202020204" pitchFamily="34" charset="0"/>
              </a:rPr>
              <a:t>. </a:t>
            </a:r>
            <a:r>
              <a:rPr lang="en-US" sz="1100" b="1" dirty="0">
                <a:latin typeface="Arial" panose="020B0604020202020204" pitchFamily="34" charset="0"/>
              </a:rPr>
              <a:t>7</a:t>
            </a:r>
            <a:r>
              <a:rPr lang="en-US" sz="1100" dirty="0">
                <a:latin typeface="Arial" panose="020B0604020202020204" pitchFamily="34" charset="0"/>
              </a:rPr>
              <a:t> (6): 347–348. </a:t>
            </a:r>
            <a:r>
              <a:rPr lang="en-US" sz="1100" dirty="0">
                <a:latin typeface="Arial" panose="020B0604020202020204" pitchFamily="34" charset="0"/>
                <a:hlinkClick r:id="rId4" tooltip="Doi (identifier)"/>
              </a:rPr>
              <a:t>doi</a:t>
            </a:r>
            <a:r>
              <a:rPr lang="en-US" sz="1100" dirty="0">
                <a:latin typeface="Arial" panose="020B0604020202020204" pitchFamily="34" charset="0"/>
              </a:rPr>
              <a:t>:</a:t>
            </a:r>
            <a:r>
              <a:rPr lang="en-US" sz="1100" dirty="0">
                <a:latin typeface="Arial" panose="020B0604020202020204" pitchFamily="34" charset="0"/>
                <a:hlinkClick r:id="rId5"/>
              </a:rPr>
              <a:t>10.1145/512274.512284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441324" y="325438"/>
            <a:ext cx="8261350" cy="779462"/>
          </a:xfrm>
        </p:spPr>
        <p:txBody>
          <a:bodyPr/>
          <a:lstStyle/>
          <a:p>
            <a:r>
              <a:rPr lang="ru-RU" altLang="ru-RU" dirty="0" smtClean="0"/>
              <a:t>Задача сортировки массива</a:t>
            </a:r>
            <a:endParaRPr lang="en-US" altLang="ru-RU" dirty="0" smtClean="0"/>
          </a:p>
        </p:txBody>
      </p:sp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1436370"/>
            <a:ext cx="8810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4037" y="2188845"/>
            <a:ext cx="8432800" cy="29546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800" dirty="0">
                <a:latin typeface="+mn-lt"/>
              </a:rPr>
              <a:t>Фундаментальная задача: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Частое применение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 smtClean="0">
                <a:latin typeface="+mn-lt"/>
              </a:rPr>
              <a:t>Разнообразие алгоритмов</a:t>
            </a:r>
            <a:endParaRPr lang="ru-RU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ru-RU" dirty="0">
                <a:latin typeface="+mn-lt"/>
              </a:rPr>
              <a:t>Математическое доказательство </a:t>
            </a:r>
            <a:endParaRPr lang="en-US" dirty="0" smtClean="0">
              <a:latin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  </a:t>
            </a:r>
            <a:r>
              <a:rPr lang="ru-RU" dirty="0" smtClean="0">
                <a:latin typeface="+mn-lt"/>
              </a:rPr>
              <a:t>оценок </a:t>
            </a:r>
            <a:r>
              <a:rPr lang="ru-RU" dirty="0">
                <a:latin typeface="+mn-lt"/>
              </a:rPr>
              <a:t>времени </a:t>
            </a:r>
            <a:r>
              <a:rPr lang="ru-RU" dirty="0" smtClean="0">
                <a:latin typeface="+mn-lt"/>
              </a:rPr>
              <a:t>работы</a:t>
            </a:r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Сортировка расческой</a:t>
            </a:r>
            <a:br>
              <a:rPr lang="ru-RU" dirty="0" smtClean="0"/>
            </a:b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comb sort</a:t>
            </a:r>
            <a:r>
              <a:rPr lang="ru-RU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Визуализация сортировки расчёской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4" y="1382971"/>
            <a:ext cx="3706812" cy="35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/>
          <p:nvPr/>
        </p:nvSpPr>
        <p:spPr>
          <a:xfrm>
            <a:off x="4077728" y="1206073"/>
            <a:ext cx="49329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800" dirty="0" smtClean="0">
                <a:latin typeface="+mn-lt"/>
              </a:rPr>
              <a:t>Модификация сортировки пузырьком.</a:t>
            </a:r>
            <a:endParaRPr lang="en-US" sz="1800" dirty="0" smtClean="0">
              <a:latin typeface="+mn-lt"/>
            </a:endParaRPr>
          </a:p>
          <a:p>
            <a:pPr>
              <a:defRPr/>
            </a:pPr>
            <a:r>
              <a:rPr lang="ru-RU" sz="1800" dirty="0" smtClean="0">
                <a:latin typeface="+mn-lt"/>
              </a:rPr>
              <a:t>Меняется длина шага.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0.   </a:t>
            </a:r>
            <a:r>
              <a:rPr lang="ru-RU" sz="1800" dirty="0" smtClean="0">
                <a:latin typeface="+mn-lt"/>
              </a:rPr>
              <a:t>Проходим по массиву как в алгоритме сортировки пузырьком, но с шагом </a:t>
            </a:r>
            <a:r>
              <a:rPr lang="en-US" sz="1800" dirty="0">
                <a:latin typeface="+mn-lt"/>
              </a:rPr>
              <a:t>N</a:t>
            </a:r>
            <a:r>
              <a:rPr lang="en-US" sz="1800" dirty="0" smtClean="0">
                <a:latin typeface="+mn-lt"/>
              </a:rPr>
              <a:t> – 1.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1.   </a:t>
            </a:r>
            <a:r>
              <a:rPr lang="ru-RU" sz="1800" dirty="0" smtClean="0">
                <a:latin typeface="+mn-lt"/>
              </a:rPr>
              <a:t>Уменьшаем шаг в </a:t>
            </a:r>
            <a:r>
              <a:rPr lang="en-US" sz="1800" dirty="0" smtClean="0">
                <a:latin typeface="+mn-lt"/>
              </a:rPr>
              <a:t>f </a:t>
            </a:r>
            <a:r>
              <a:rPr lang="ru-RU" sz="1800" dirty="0" smtClean="0">
                <a:latin typeface="+mn-lt"/>
              </a:rPr>
              <a:t>раз. </a:t>
            </a:r>
          </a:p>
          <a:p>
            <a:pPr>
              <a:defRPr/>
            </a:pPr>
            <a:r>
              <a:rPr lang="ru-RU" sz="1800" dirty="0" smtClean="0">
                <a:latin typeface="+mn-lt"/>
              </a:rPr>
              <a:t>	</a:t>
            </a:r>
            <a:r>
              <a:rPr lang="en-US" sz="1800" dirty="0" smtClean="0">
                <a:latin typeface="+mn-lt"/>
              </a:rPr>
              <a:t>f = 1.3 </a:t>
            </a:r>
            <a:r>
              <a:rPr lang="ru-RU" sz="1800" dirty="0" smtClean="0">
                <a:latin typeface="+mn-lt"/>
              </a:rPr>
              <a:t>(эмпирическое значение)</a:t>
            </a:r>
          </a:p>
          <a:p>
            <a:pPr>
              <a:defRPr/>
            </a:pPr>
            <a:r>
              <a:rPr lang="ru-RU" sz="1800" dirty="0">
                <a:latin typeface="+mn-lt"/>
              </a:rPr>
              <a:t>	</a:t>
            </a:r>
            <a:r>
              <a:rPr lang="en-US" sz="1800" dirty="0" smtClean="0">
                <a:latin typeface="+mn-lt"/>
              </a:rPr>
              <a:t>f = </a:t>
            </a:r>
            <a:endParaRPr lang="ru-RU" sz="1800" dirty="0">
              <a:latin typeface="+mn-lt"/>
            </a:endParaRPr>
          </a:p>
          <a:p>
            <a:pPr>
              <a:defRPr/>
            </a:pPr>
            <a:r>
              <a:rPr lang="en-US" sz="1800" dirty="0" smtClean="0">
                <a:latin typeface="+mn-lt"/>
              </a:rPr>
              <a:t>2.   </a:t>
            </a:r>
            <a:r>
              <a:rPr lang="ru-RU" sz="1800" dirty="0" smtClean="0">
                <a:latin typeface="+mn-lt"/>
              </a:rPr>
              <a:t>Снова проходим по массиву, каждый раз уменьшая шаг, пока он не станет равен 1 – как у сортировки пузырьком.</a:t>
            </a:r>
            <a:endParaRPr lang="ru-RU" sz="1800" dirty="0"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87" y="3471862"/>
            <a:ext cx="1115802" cy="2715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73" y="3463224"/>
            <a:ext cx="1376565" cy="144427"/>
          </a:xfrm>
          <a:prstGeom prst="rect">
            <a:avLst/>
          </a:prstGeom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7354094" y="5744"/>
            <a:ext cx="181451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Lacey S., Box R.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Fast, Easy Sort: A novel enhancement makes a bubble sort into one of the fastest sorting routines 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72777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(англ.)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//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Byte (журнал) (страница отсутствует)"/>
              </a:rPr>
              <a:t>Byte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— Апрель 1991. — Vol. 16, no. 4. — P. 315—320. —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Международный стандартный серийный номер"/>
              </a:rPr>
              <a:t>ISSN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0360-528</a:t>
            </a:r>
            <a:r>
              <a:rPr kumimoji="0" lang="en-US" alt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12" y="849968"/>
            <a:ext cx="1719508" cy="7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7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 idx="4294967295"/>
          </p:nvPr>
        </p:nvSpPr>
        <p:spPr>
          <a:xfrm>
            <a:off x="427037" y="306388"/>
            <a:ext cx="8261350" cy="7794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Здравствуйте, мистер </a:t>
            </a:r>
            <a:r>
              <a:rPr lang="ru-RU" dirty="0" err="1" smtClean="0"/>
              <a:t>кормен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80891"/>
            <a:ext cx="8734425" cy="31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qrcoder.ru/code/?https%3A%2F%2Fsortvisualizer.com%2F&amp;4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00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06388"/>
            <a:ext cx="8261350" cy="77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altLang="ru-RU" dirty="0" smtClean="0"/>
              <a:t>красивое</a:t>
            </a:r>
            <a:endParaRPr lang="en-US" altLang="ru-RU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703344" y="2546350"/>
            <a:ext cx="19188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https://sortvisualizer.com/</a:t>
            </a:r>
          </a:p>
        </p:txBody>
      </p:sp>
      <p:pic>
        <p:nvPicPr>
          <p:cNvPr id="3076" name="Picture 4" descr="http://qrcoder.ru/code/?https%3A%2F%2Fvisualgo.net%2Fen%2Fsorting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155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77001" y="2520950"/>
            <a:ext cx="2182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https://visualgo.net/en/sorting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3793" y="2520949"/>
            <a:ext cx="2260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https://youtu.be/14oa9QBT5Js</a:t>
            </a:r>
          </a:p>
        </p:txBody>
      </p:sp>
      <p:pic>
        <p:nvPicPr>
          <p:cNvPr id="3078" name="Picture 6" descr="http://qrcoder.ru/code/?https%3A%2F%2Fyoutu.be%2F14oa9QBT5Js&amp;4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20" y="11112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03344" y="4641206"/>
            <a:ext cx="2363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https://youtu.be/kPRA0W1kECg</a:t>
            </a:r>
          </a:p>
        </p:txBody>
      </p:sp>
      <p:pic>
        <p:nvPicPr>
          <p:cNvPr id="3080" name="Picture 8" descr="http://qrcoder.ru/code/?https%3A%2F%2Fyoutu.be%2FkPRA0W1kECg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67" y="323150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543214" y="4641206"/>
            <a:ext cx="22413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https://youtu.be/y9Ecb43qw98</a:t>
            </a:r>
          </a:p>
        </p:txBody>
      </p:sp>
      <p:pic>
        <p:nvPicPr>
          <p:cNvPr id="3082" name="Picture 10" descr="http://qrcoder.ru/code/?https%3A%2F%2Fyoutu.be%2Fy9Ecb43qw98&amp;4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23" y="322580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261255" y="4641206"/>
            <a:ext cx="216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https://youtu.be/zkbiNQSyMjI</a:t>
            </a:r>
          </a:p>
        </p:txBody>
      </p:sp>
      <p:pic>
        <p:nvPicPr>
          <p:cNvPr id="3084" name="Picture 12" descr="http://qrcoder.ru/code/?https%3A%2F%2Fyoutu.be%2FzkbiNQSyMjI&amp;4&amp;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195" y="322580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1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пузырьком</a:t>
            </a:r>
            <a:endParaRPr lang="en-US" altLang="ru-RU" smtClean="0"/>
          </a:p>
        </p:txBody>
      </p:sp>
      <p:pic>
        <p:nvPicPr>
          <p:cNvPr id="4102" name="Picture 6" descr="https://codelessons.ru/wp-content/uploads/Animationfotsai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739891"/>
            <a:ext cx="8981234" cy="21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пузырьком</a:t>
            </a:r>
            <a:endParaRPr lang="en-US" altLang="ru-RU" smtClean="0"/>
          </a:p>
        </p:txBody>
      </p:sp>
      <p:sp>
        <p:nvSpPr>
          <p:cNvPr id="3" name="Rectangle 2"/>
          <p:cNvSpPr/>
          <p:nvPr/>
        </p:nvSpPr>
        <p:spPr>
          <a:xfrm>
            <a:off x="640957" y="1262354"/>
            <a:ext cx="3921125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stdlib.h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= 10;</a:t>
            </a: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a)</a:t>
            </a:r>
            <a:r>
              <a:rPr lang="ru-RU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_a[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&lt;&lt;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 “;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'\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5979" y="1262354"/>
            <a:ext cx="4625412" cy="28789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  <a:r>
              <a:rPr lang="ru-R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array[N], i, j, temp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&gt;&gt; array[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(array);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&lt; N - 1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j++)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(array[j]&gt;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 + 1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{</a:t>
            </a:r>
          </a:p>
          <a:p>
            <a:pPr>
              <a:defRPr/>
            </a:pP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 + 1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array[j + 1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>
              <a:defRPr/>
            </a:pP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>
              <a:defRPr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r>
              <a:rPr lang="ru-RU" altLang="ru-RU" u="sng" dirty="0" smtClean="0"/>
              <a:t>Сортировка пузырьком</a:t>
            </a:r>
            <a:r>
              <a:rPr lang="ru-RU" altLang="ru-RU" dirty="0" smtClean="0"/>
              <a:t>: </a:t>
            </a:r>
            <a:br>
              <a:rPr lang="ru-RU" altLang="ru-RU" dirty="0" smtClean="0"/>
            </a:br>
            <a:r>
              <a:rPr lang="ru-RU" altLang="ru-RU" sz="2700" dirty="0" smtClean="0"/>
              <a:t>оценка времени работы</a:t>
            </a:r>
            <a:endParaRPr lang="en-US" altLang="ru-RU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1244155"/>
            <a:ext cx="4202113" cy="2934891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defRPr/>
            </a:pPr>
            <a:r>
              <a:rPr lang="en-US" sz="2200" dirty="0" smtClean="0">
                <a:latin typeface="+mn-lt"/>
              </a:rPr>
              <a:t>for </a:t>
            </a:r>
            <a:r>
              <a:rPr lang="en-US" sz="2200" dirty="0">
                <a:latin typeface="+mn-lt"/>
              </a:rPr>
              <a:t>(i=0; i&lt;N; i++)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for (j=0; j&lt;N-1; j++)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if (array[j]&gt;array[j+1</a:t>
            </a:r>
            <a:r>
              <a:rPr lang="en-US" sz="2200" dirty="0" smtClean="0">
                <a:latin typeface="+mn-lt"/>
              </a:rPr>
              <a:t>])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    </a:t>
            </a:r>
            <a:r>
              <a:rPr lang="en-US" sz="2200" dirty="0" err="1" smtClean="0">
                <a:latin typeface="+mn-lt"/>
              </a:rPr>
              <a:t>int</a:t>
            </a:r>
            <a:r>
              <a:rPr lang="en-US" sz="2200" dirty="0" smtClean="0">
                <a:latin typeface="+mn-lt"/>
              </a:rPr>
              <a:t> </a:t>
            </a:r>
            <a:r>
              <a:rPr lang="en-US" sz="2200" dirty="0" err="1" smtClean="0">
                <a:latin typeface="+mn-lt"/>
              </a:rPr>
              <a:t>tmp</a:t>
            </a:r>
            <a:r>
              <a:rPr lang="en-US" sz="2200" dirty="0" smtClean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= array[j</a:t>
            </a:r>
            <a:r>
              <a:rPr lang="en-US" sz="2200" dirty="0" smtClean="0">
                <a:latin typeface="+mn-lt"/>
              </a:rPr>
              <a:t>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array[j] = array[j+1];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</a:t>
            </a:r>
            <a:r>
              <a:rPr lang="en-US" sz="2200" dirty="0" smtClean="0">
                <a:latin typeface="+mn-lt"/>
              </a:rPr>
              <a:t>array[j+1] </a:t>
            </a:r>
            <a:r>
              <a:rPr lang="en-US" sz="2200" dirty="0">
                <a:latin typeface="+mn-lt"/>
              </a:rPr>
              <a:t>= </a:t>
            </a:r>
            <a:r>
              <a:rPr lang="en-US" sz="2200" dirty="0" err="1" smtClean="0">
                <a:latin typeface="+mn-lt"/>
              </a:rPr>
              <a:t>tmp</a:t>
            </a:r>
            <a:r>
              <a:rPr lang="en-US" sz="2200" dirty="0" smtClean="0">
                <a:latin typeface="+mn-lt"/>
              </a:rPr>
              <a:t>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}</a:t>
            </a:r>
            <a:endParaRPr lang="en-US" sz="2200" dirty="0">
              <a:latin typeface="+mn-lt"/>
            </a:endParaRPr>
          </a:p>
          <a:p>
            <a:pPr algn="l">
              <a:defRPr/>
            </a:pPr>
            <a:endParaRPr lang="ru-RU" sz="2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018" y="1244155"/>
            <a:ext cx="3555782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Лучший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(массив уже отсортирован)</a:t>
            </a:r>
          </a:p>
          <a:p>
            <a:pPr>
              <a:defRPr/>
            </a:pP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0 </a:t>
            </a:r>
            <a:r>
              <a:rPr lang="en-US" sz="1400" dirty="0" smtClean="0">
                <a:latin typeface="+mn-lt"/>
              </a:rPr>
              <a:t>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*N*(N-1) + c</a:t>
            </a:r>
            <a:r>
              <a:rPr lang="en-US" sz="1400" baseline="-25000" dirty="0">
                <a:latin typeface="+mn-lt"/>
              </a:rPr>
              <a:t>3</a:t>
            </a:r>
            <a:r>
              <a:rPr lang="en-US" sz="1400" dirty="0">
                <a:latin typeface="+mn-lt"/>
              </a:rPr>
              <a:t>*N*(N-1)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6721" y="2494080"/>
            <a:ext cx="44294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Худший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(массив отсортирован наоборот)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c</a:t>
            </a:r>
            <a:r>
              <a:rPr lang="en-US" sz="1400" baseline="-250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 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*N*(N-1) + 		</a:t>
            </a:r>
          </a:p>
          <a:p>
            <a:pPr algn="ctr">
              <a:defRPr/>
            </a:pPr>
            <a:r>
              <a:rPr lang="en-US" sz="1400" dirty="0">
                <a:latin typeface="+mn-lt"/>
              </a:rPr>
              <a:t>		c</a:t>
            </a:r>
            <a:r>
              <a:rPr lang="en-US" sz="1400" baseline="-25000" dirty="0">
                <a:latin typeface="+mn-lt"/>
              </a:rPr>
              <a:t>3</a:t>
            </a:r>
            <a:r>
              <a:rPr lang="en-US" sz="1400" dirty="0">
                <a:latin typeface="+mn-lt"/>
              </a:rPr>
              <a:t>*N*(N-1) + c</a:t>
            </a:r>
            <a:r>
              <a:rPr lang="en-US" sz="1400" baseline="-25000" dirty="0">
                <a:latin typeface="+mn-lt"/>
              </a:rPr>
              <a:t>4</a:t>
            </a:r>
            <a:r>
              <a:rPr lang="en-US" sz="1400" dirty="0">
                <a:latin typeface="+mn-lt"/>
              </a:rPr>
              <a:t>*N*(N-1)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7028" y="4038600"/>
            <a:ext cx="452880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1400" dirty="0">
                <a:latin typeface="+mn-lt"/>
              </a:rPr>
              <a:t>Средний вариант </a:t>
            </a:r>
          </a:p>
          <a:p>
            <a:pPr algn="ctr">
              <a:defRPr/>
            </a:pPr>
            <a:r>
              <a:rPr lang="ru-RU" sz="1400" dirty="0">
                <a:latin typeface="+mn-lt"/>
              </a:rPr>
              <a:t>(произвольный массив)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c</a:t>
            </a:r>
            <a:r>
              <a:rPr lang="en-US" sz="1400" baseline="-25000" dirty="0">
                <a:latin typeface="+mn-lt"/>
              </a:rPr>
              <a:t>0</a:t>
            </a:r>
            <a:r>
              <a:rPr lang="en-US" sz="1400" dirty="0">
                <a:latin typeface="+mn-lt"/>
              </a:rPr>
              <a:t> + c</a:t>
            </a:r>
            <a:r>
              <a:rPr lang="en-US" sz="1400" baseline="-25000" dirty="0" smtClean="0">
                <a:latin typeface="+mn-lt"/>
              </a:rPr>
              <a:t>1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+ c</a:t>
            </a:r>
            <a:r>
              <a:rPr lang="en-US" sz="1400" baseline="-25000" dirty="0">
                <a:latin typeface="+mn-lt"/>
              </a:rPr>
              <a:t>2</a:t>
            </a:r>
            <a:r>
              <a:rPr lang="en-US" sz="1400" dirty="0">
                <a:latin typeface="+mn-lt"/>
              </a:rPr>
              <a:t>*N *(N-1) + 		</a:t>
            </a:r>
          </a:p>
          <a:p>
            <a:pPr algn="ctr">
              <a:defRPr/>
            </a:pPr>
            <a:r>
              <a:rPr lang="en-US" sz="1400" dirty="0">
                <a:latin typeface="+mn-lt"/>
              </a:rPr>
              <a:t>		</a:t>
            </a: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*(N-1) + </a:t>
            </a:r>
            <a:r>
              <a:rPr lang="en-US" sz="1400" dirty="0" smtClean="0">
                <a:latin typeface="+mn-lt"/>
              </a:rPr>
              <a:t>c</a:t>
            </a:r>
            <a:r>
              <a:rPr lang="en-US" sz="1400" baseline="-25000" dirty="0" smtClean="0">
                <a:latin typeface="+mn-lt"/>
              </a:rPr>
              <a:t>5</a:t>
            </a:r>
            <a:r>
              <a:rPr lang="en-US" sz="1400" dirty="0" smtClean="0">
                <a:latin typeface="+mn-lt"/>
              </a:rPr>
              <a:t>*N </a:t>
            </a:r>
            <a:r>
              <a:rPr lang="en-US" sz="1400" dirty="0">
                <a:latin typeface="+mn-lt"/>
              </a:rPr>
              <a:t>*(N-1)</a:t>
            </a:r>
            <a:r>
              <a:rPr lang="ru-RU" sz="1400" dirty="0">
                <a:latin typeface="+mn-lt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~ N</a:t>
            </a:r>
            <a:r>
              <a:rPr lang="en-US" sz="1400" baseline="30000" dirty="0">
                <a:solidFill>
                  <a:srgbClr val="FF0000"/>
                </a:solidFill>
                <a:latin typeface="+mn-lt"/>
              </a:rPr>
              <a:t>2</a:t>
            </a:r>
            <a:endParaRPr lang="ru-RU" sz="1400" baseline="300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>
            <a:normAutofit fontScale="90000"/>
          </a:bodyPr>
          <a:lstStyle/>
          <a:p>
            <a:r>
              <a:rPr lang="ru-RU" altLang="ru-RU" u="sng" dirty="0" smtClean="0"/>
              <a:t>Сортировка пузырьком</a:t>
            </a:r>
            <a:r>
              <a:rPr lang="ru-RU" altLang="ru-RU" dirty="0" smtClean="0"/>
              <a:t>: </a:t>
            </a:r>
            <a:br>
              <a:rPr lang="ru-RU" altLang="ru-RU" dirty="0" smtClean="0"/>
            </a:br>
            <a:r>
              <a:rPr lang="ru-RU" altLang="ru-RU" sz="2700" dirty="0"/>
              <a:t>модификация лучшего варианта</a:t>
            </a:r>
            <a:endParaRPr lang="en-US" altLang="ru-RU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1244155"/>
            <a:ext cx="4202113" cy="2934891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defRPr/>
            </a:pPr>
            <a:r>
              <a:rPr lang="en-US" sz="2200" dirty="0">
                <a:latin typeface="+mn-lt"/>
              </a:rPr>
              <a:t>for (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=0; 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&lt;N; </a:t>
            </a:r>
            <a:r>
              <a:rPr lang="en-US" sz="2200" dirty="0" err="1">
                <a:latin typeface="+mn-lt"/>
              </a:rPr>
              <a:t>i</a:t>
            </a:r>
            <a:r>
              <a:rPr lang="en-US" sz="2200" dirty="0">
                <a:latin typeface="+mn-lt"/>
              </a:rPr>
              <a:t>++)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</a:t>
            </a:r>
            <a:r>
              <a:rPr lang="en-US" sz="2200" dirty="0" err="1">
                <a:latin typeface="+mn-lt"/>
              </a:rPr>
              <a:t>bool</a:t>
            </a:r>
            <a:r>
              <a:rPr lang="en-US" sz="2200" dirty="0">
                <a:latin typeface="+mn-lt"/>
              </a:rPr>
              <a:t> check = false;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for (j=0; j&lt;N-1; j++)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if (array[j]&gt;array[j+1]) {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check = true;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</a:t>
            </a:r>
            <a:r>
              <a:rPr lang="en-US" sz="2200" dirty="0" err="1">
                <a:latin typeface="+mn-lt"/>
              </a:rPr>
              <a:t>int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tmp</a:t>
            </a:r>
            <a:r>
              <a:rPr lang="en-US" sz="2200" dirty="0">
                <a:latin typeface="+mn-lt"/>
              </a:rPr>
              <a:t> = array[j];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array[j] = array[j+1];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    array[j+1] = </a:t>
            </a:r>
            <a:r>
              <a:rPr lang="en-US" sz="2200" dirty="0" err="1">
                <a:latin typeface="+mn-lt"/>
              </a:rPr>
              <a:t>tmp</a:t>
            </a:r>
            <a:r>
              <a:rPr lang="en-US" sz="2200" dirty="0">
                <a:latin typeface="+mn-lt"/>
              </a:rPr>
              <a:t>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    }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    if (!check) break;</a:t>
            </a:r>
          </a:p>
          <a:p>
            <a:pPr algn="l">
              <a:defRPr/>
            </a:pPr>
            <a:r>
              <a:rPr lang="en-US" sz="2200" dirty="0">
                <a:latin typeface="+mn-lt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0899" y="1244155"/>
            <a:ext cx="3256020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Лучший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(массив уже отсортирован)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c'1*N + c2*(N-1) + c3*(N-1) ~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721" y="2494080"/>
            <a:ext cx="442941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Худший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(массив отсортирован наоборот)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c1*N + c2*N*(N-1) + 		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		c3*N*(N-1) + c4*N*(N-1) ~ N2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2437" y="4038600"/>
            <a:ext cx="387798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400" dirty="0">
                <a:latin typeface="+mn-lt"/>
              </a:rPr>
              <a:t>Средний вариант 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(произвольный массив)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c0 + c1*N + c2*N *(N-1) + 		</a:t>
            </a:r>
          </a:p>
          <a:p>
            <a:pPr>
              <a:defRPr/>
            </a:pPr>
            <a:r>
              <a:rPr lang="ru-RU" sz="1400" dirty="0">
                <a:latin typeface="+mn-lt"/>
              </a:rPr>
              <a:t>	c5*N *(N-1) + c6*N *(N-1) ~ N2</a:t>
            </a:r>
          </a:p>
        </p:txBody>
      </p:sp>
    </p:spTree>
    <p:extLst>
      <p:ext uri="{BB962C8B-B14F-4D97-AF65-F5344CB8AC3E}">
        <p14:creationId xmlns:p14="http://schemas.microsoft.com/office/powerpoint/2010/main" val="39975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85934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оптимизация</a:t>
            </a:r>
            <a:endParaRPr lang="en-US" altLang="ru-RU" dirty="0" smtClean="0"/>
          </a:p>
        </p:txBody>
      </p:sp>
      <p:sp>
        <p:nvSpPr>
          <p:cNvPr id="3" name="Rectangle 2"/>
          <p:cNvSpPr/>
          <p:nvPr/>
        </p:nvSpPr>
        <p:spPr>
          <a:xfrm>
            <a:off x="6889358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clang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151" y="1233904"/>
            <a:ext cx="2319696" cy="1923755"/>
          </a:xfrm>
          <a:prstGeom prst="rect">
            <a:avLst/>
          </a:prstGeom>
        </p:spPr>
      </p:pic>
      <p:sp>
        <p:nvSpPr>
          <p:cNvPr id="8" name="Rectangle 2"/>
          <p:cNvSpPr/>
          <p:nvPr/>
        </p:nvSpPr>
        <p:spPr>
          <a:xfrm>
            <a:off x="4089997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MSVC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290636" y="771525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1" y="1233905"/>
            <a:ext cx="2052637" cy="19249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1" y="1233904"/>
            <a:ext cx="2285999" cy="1924706"/>
          </a:xfrm>
          <a:prstGeom prst="rect">
            <a:avLst/>
          </a:prstGeom>
        </p:spPr>
      </p:pic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5035"/>
              </p:ext>
            </p:extLst>
          </p:nvPr>
        </p:nvGraphicFramePr>
        <p:xfrm>
          <a:off x="6426858" y="3254497"/>
          <a:ext cx="1889003" cy="1889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Image" r:id="rId7" imgW="13002840" imgH="13002840" progId="Photoshop.Image.9">
                  <p:embed/>
                </p:oleObj>
              </mc:Choice>
              <mc:Fallback>
                <p:oleObj name="Image" r:id="rId7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26858" y="3254497"/>
                        <a:ext cx="1889003" cy="1889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964755"/>
              </p:ext>
            </p:extLst>
          </p:nvPr>
        </p:nvGraphicFramePr>
        <p:xfrm>
          <a:off x="3635373" y="3258208"/>
          <a:ext cx="1873251" cy="187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Image" r:id="rId9" imgW="13002840" imgH="13002840" progId="Photoshop.Image.9">
                  <p:embed/>
                </p:oleObj>
              </mc:Choice>
              <mc:Fallback>
                <p:oleObj name="Image" r:id="rId9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35373" y="3258208"/>
                        <a:ext cx="1873251" cy="187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448815"/>
              </p:ext>
            </p:extLst>
          </p:nvPr>
        </p:nvGraphicFramePr>
        <p:xfrm>
          <a:off x="831984" y="3258344"/>
          <a:ext cx="1885155" cy="188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Image" r:id="rId11" imgW="13002840" imgH="13002840" progId="Photoshop.Image.9">
                  <p:embed/>
                </p:oleObj>
              </mc:Choice>
              <mc:Fallback>
                <p:oleObj name="Image" r:id="rId11" imgW="13002840" imgH="1300284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984" y="3258344"/>
                        <a:ext cx="1885155" cy="1885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2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9144000" cy="779462"/>
          </a:xfrm>
        </p:spPr>
        <p:txBody>
          <a:bodyPr/>
          <a:lstStyle/>
          <a:p>
            <a:r>
              <a:rPr lang="ru-RU" altLang="ru-RU" dirty="0" smtClean="0"/>
              <a:t>оптимизация</a:t>
            </a:r>
            <a:endParaRPr lang="en-US" altLang="ru-RU" dirty="0" smtClean="0"/>
          </a:p>
        </p:txBody>
      </p:sp>
      <p:sp>
        <p:nvSpPr>
          <p:cNvPr id="3" name="Rectangle 2"/>
          <p:cNvSpPr/>
          <p:nvPr/>
        </p:nvSpPr>
        <p:spPr>
          <a:xfrm>
            <a:off x="6274995" y="1804987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781173" y="1266825"/>
            <a:ext cx="17430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Code::Blocks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49678"/>
              </p:ext>
            </p:extLst>
          </p:nvPr>
        </p:nvGraphicFramePr>
        <p:xfrm>
          <a:off x="752781" y="1839912"/>
          <a:ext cx="3799859" cy="292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4" imgW="15402960" imgH="11860200" progId="Photoshop.Image.9">
                  <p:embed/>
                </p:oleObj>
              </mc:Choice>
              <mc:Fallback>
                <p:oleObj name="Image" r:id="rId4" imgW="15402960" imgH="11860200" progId="Photoshop.Image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2781" y="1839912"/>
                        <a:ext cx="3799859" cy="2925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/>
          <p:nvPr/>
        </p:nvSpPr>
        <p:spPr>
          <a:xfrm>
            <a:off x="4451947" y="2224185"/>
            <a:ext cx="4610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/>
              <a:t>set(CMAKE_CXX_FLAGS "-O3 -Wall")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6274995" y="2990849"/>
            <a:ext cx="964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4451947" y="3410047"/>
            <a:ext cx="4610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 smtClean="0"/>
              <a:t>g++ main.cpp –o main –O3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>
          <a:xfrm>
            <a:off x="0" y="306388"/>
            <a:ext cx="8261350" cy="779462"/>
          </a:xfrm>
        </p:spPr>
        <p:txBody>
          <a:bodyPr/>
          <a:lstStyle/>
          <a:p>
            <a:r>
              <a:rPr lang="ru-RU" altLang="ru-RU" smtClean="0"/>
              <a:t>Сортировка методом выбора</a:t>
            </a:r>
            <a:endParaRPr lang="en-US" altLang="ru-RU" smtClean="0"/>
          </a:p>
        </p:txBody>
      </p:sp>
      <p:pic>
        <p:nvPicPr>
          <p:cNvPr id="8195" name="Picture 2" descr="http://www.intuit.ru/EDI/03_11_12_2/tutorial/909/objects/12/files/12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7" y="1183812"/>
            <a:ext cx="4557710" cy="34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0004" y="1085850"/>
            <a:ext cx="3843338" cy="84415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Лучшая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Средняя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Худшая сложность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O(N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)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197" name="Picture 4" descr="http://upload.wikimedia.org/wikipedia/commons/thumb/b/b0/Selection_sort_animation.gif/220px-Selection_sort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2064543"/>
            <a:ext cx="4105275" cy="307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8167</TotalTime>
  <Words>838</Words>
  <Application>Microsoft Office PowerPoint</Application>
  <PresentationFormat>Экран (16:9)</PresentationFormat>
  <Paragraphs>171</Paragraphs>
  <Slides>22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 Unicode MS</vt:lpstr>
      <vt:lpstr>Arial</vt:lpstr>
      <vt:lpstr>Book Antiqua</vt:lpstr>
      <vt:lpstr>Calibri</vt:lpstr>
      <vt:lpstr>Century Gothic</vt:lpstr>
      <vt:lpstr>Courier New</vt:lpstr>
      <vt:lpstr>Аптека</vt:lpstr>
      <vt:lpstr>Adobe Photoshop Image</vt:lpstr>
      <vt:lpstr>Презентация PowerPoint</vt:lpstr>
      <vt:lpstr>Задача сортировки массива</vt:lpstr>
      <vt:lpstr>Сортировка пузырьком</vt:lpstr>
      <vt:lpstr>Сортировка пузырьком</vt:lpstr>
      <vt:lpstr>Сортировка пузырьком:  оценка времени работы</vt:lpstr>
      <vt:lpstr>Сортировка пузырьком:  модификация лучшего варианта</vt:lpstr>
      <vt:lpstr>оптимизация</vt:lpstr>
      <vt:lpstr>оптимизация</vt:lpstr>
      <vt:lpstr>Сортировка методом выбора</vt:lpstr>
      <vt:lpstr>Сортировка вставкой</vt:lpstr>
      <vt:lpstr>Сравнение алгоритмов</vt:lpstr>
      <vt:lpstr>Сравнение алгоритмов</vt:lpstr>
      <vt:lpstr>Сортировка Хоара (quick sort)</vt:lpstr>
      <vt:lpstr>Наглядное сравнение</vt:lpstr>
      <vt:lpstr>Сортировка кучей (heapsort)</vt:lpstr>
      <vt:lpstr>Сортировка кучей (heapsort)</vt:lpstr>
      <vt:lpstr>Сортировка кучей (heapsort)</vt:lpstr>
      <vt:lpstr>Сортировка кучей (heapsort)</vt:lpstr>
      <vt:lpstr>Сортировка кучей (heapsort)</vt:lpstr>
      <vt:lpstr>Сортировка расческой (comb sort)</vt:lpstr>
      <vt:lpstr>Здравствуйте, мистер кормен</vt:lpstr>
      <vt:lpstr>Презентация PowerPoint</vt:lpstr>
    </vt:vector>
  </TitlesOfParts>
  <Company>PHYSICON,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tolstov</dc:creator>
  <cp:lastModifiedBy>Amisto</cp:lastModifiedBy>
  <cp:revision>723</cp:revision>
  <dcterms:created xsi:type="dcterms:W3CDTF">2003-04-13T06:32:48Z</dcterms:created>
  <dcterms:modified xsi:type="dcterms:W3CDTF">2023-10-07T11:40:57Z</dcterms:modified>
</cp:coreProperties>
</file>